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458" r:id="rId3"/>
    <p:sldId id="569" r:id="rId4"/>
    <p:sldId id="570" r:id="rId5"/>
    <p:sldId id="260" r:id="rId6"/>
    <p:sldId id="261" r:id="rId7"/>
    <p:sldId id="602" r:id="rId8"/>
    <p:sldId id="485" r:id="rId9"/>
    <p:sldId id="603" r:id="rId10"/>
    <p:sldId id="548" r:id="rId11"/>
    <p:sldId id="580" r:id="rId12"/>
    <p:sldId id="605" r:id="rId13"/>
    <p:sldId id="579" r:id="rId14"/>
    <p:sldId id="581" r:id="rId15"/>
    <p:sldId id="597" r:id="rId16"/>
    <p:sldId id="598" r:id="rId17"/>
    <p:sldId id="592" r:id="rId18"/>
    <p:sldId id="599" r:id="rId19"/>
    <p:sldId id="595" r:id="rId20"/>
    <p:sldId id="607" r:id="rId21"/>
    <p:sldId id="606" r:id="rId22"/>
    <p:sldId id="600" r:id="rId23"/>
    <p:sldId id="596" r:id="rId24"/>
    <p:sldId id="590" r:id="rId25"/>
    <p:sldId id="593" r:id="rId26"/>
    <p:sldId id="577" r:id="rId27"/>
    <p:sldId id="494" r:id="rId28"/>
    <p:sldId id="582" r:id="rId29"/>
    <p:sldId id="583" r:id="rId30"/>
    <p:sldId id="608" r:id="rId31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/bOnpb32WfW2wrCj432IRa+dE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556" y="918"/>
      </p:cViewPr>
      <p:guideLst>
        <p:guide orient="horz" pos="120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040ab3c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34040ab3c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840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178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404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368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94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92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559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6564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4651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263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3470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9378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4067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4996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9126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0384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953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3966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0456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6057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576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273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962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066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759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16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797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228600" y="152577"/>
            <a:ext cx="41148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228600" y="889000"/>
            <a:ext cx="20193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2324100" y="889000"/>
            <a:ext cx="20193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228600" y="152577"/>
            <a:ext cx="41148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228600" y="852841"/>
            <a:ext cx="2020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228600" y="1208264"/>
            <a:ext cx="20202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2322513" y="852841"/>
            <a:ext cx="2020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2322513" y="1208264"/>
            <a:ext cx="20208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228600" y="152577"/>
            <a:ext cx="41148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228600" y="151694"/>
            <a:ext cx="15042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1787525" y="151694"/>
            <a:ext cx="2556000" cy="3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228600" y="797278"/>
            <a:ext cx="1504200" cy="26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96144" y="2667000"/>
            <a:ext cx="27432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896144" y="340431"/>
            <a:ext cx="27432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96144" y="2981854"/>
            <a:ext cx="27432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228600" y="152577"/>
            <a:ext cx="41148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1028850" y="88750"/>
            <a:ext cx="2514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2203650" y="1263627"/>
            <a:ext cx="325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08150" y="273026"/>
            <a:ext cx="32508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228600" y="152577"/>
            <a:ext cx="41148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228600" y="889000"/>
            <a:ext cx="41148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t" anchorCtr="0">
            <a:norm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228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1562100" y="3531306"/>
            <a:ext cx="1447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3276600" y="3531306"/>
            <a:ext cx="10668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23700" rIns="47400" bIns="23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040ab3c4d_0_0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5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g34040ab3c4d_0_0"/>
          <p:cNvSpPr/>
          <p:nvPr/>
        </p:nvSpPr>
        <p:spPr>
          <a:xfrm rot="-137437" flipH="1">
            <a:off x="7447446" y="3026749"/>
            <a:ext cx="2131785" cy="3604671"/>
          </a:xfrm>
          <a:custGeom>
            <a:avLst/>
            <a:gdLst/>
            <a:ahLst/>
            <a:cxnLst/>
            <a:rect l="l" t="t" r="r" b="b"/>
            <a:pathLst>
              <a:path w="4260163" h="6491677" extrusionOk="0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g34040ab3c4d_0_0"/>
          <p:cNvSpPr/>
          <p:nvPr/>
        </p:nvSpPr>
        <p:spPr>
          <a:xfrm rot="-3462751">
            <a:off x="7488954" y="4134897"/>
            <a:ext cx="1203665" cy="2907832"/>
          </a:xfrm>
          <a:custGeom>
            <a:avLst/>
            <a:gdLst/>
            <a:ahLst/>
            <a:cxnLst/>
            <a:rect l="l" t="t" r="r" b="b"/>
            <a:pathLst>
              <a:path w="2236380" h="5590951" extrusionOk="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g34040ab3c4d_0_0"/>
          <p:cNvSpPr/>
          <p:nvPr/>
        </p:nvSpPr>
        <p:spPr>
          <a:xfrm rot="7790408">
            <a:off x="-851702" y="-1565060"/>
            <a:ext cx="1470317" cy="3626318"/>
          </a:xfrm>
          <a:custGeom>
            <a:avLst/>
            <a:gdLst/>
            <a:ahLst/>
            <a:cxnLst/>
            <a:rect l="l" t="t" r="r" b="b"/>
            <a:pathLst>
              <a:path w="2770457" h="6883122" extrusionOk="0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g34040ab3c4d_0_0"/>
          <p:cNvSpPr/>
          <p:nvPr/>
        </p:nvSpPr>
        <p:spPr>
          <a:xfrm rot="9025725">
            <a:off x="265437" y="-363937"/>
            <a:ext cx="792165" cy="1229086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Google Shape;89;g34040ab3c4d_0_0"/>
          <p:cNvSpPr/>
          <p:nvPr/>
        </p:nvSpPr>
        <p:spPr>
          <a:xfrm rot="9403626" flipH="1">
            <a:off x="922159" y="-616085"/>
            <a:ext cx="643005" cy="1738208"/>
          </a:xfrm>
          <a:custGeom>
            <a:avLst/>
            <a:gdLst/>
            <a:ahLst/>
            <a:cxnLst/>
            <a:rect l="l" t="t" r="r" b="b"/>
            <a:pathLst>
              <a:path w="1270293" h="3172429" extrusionOk="0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0" name="Google Shape;90;g34040ab3c4d_0_0"/>
          <p:cNvSpPr/>
          <p:nvPr/>
        </p:nvSpPr>
        <p:spPr>
          <a:xfrm rot="-2012163">
            <a:off x="964381" y="1984179"/>
            <a:ext cx="198062" cy="490462"/>
          </a:xfrm>
          <a:custGeom>
            <a:avLst/>
            <a:gdLst/>
            <a:ahLst/>
            <a:cxnLst/>
            <a:rect l="l" t="t" r="r" b="b"/>
            <a:pathLst>
              <a:path w="383936" h="906043" extrusionOk="0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1" name="Google Shape;91;g34040ab3c4d_0_0"/>
          <p:cNvSpPr/>
          <p:nvPr/>
        </p:nvSpPr>
        <p:spPr>
          <a:xfrm rot="-1251267">
            <a:off x="8109045" y="4215755"/>
            <a:ext cx="641202" cy="2392911"/>
          </a:xfrm>
          <a:custGeom>
            <a:avLst/>
            <a:gdLst/>
            <a:ahLst/>
            <a:cxnLst/>
            <a:rect l="l" t="t" r="r" b="b"/>
            <a:pathLst>
              <a:path w="1268138" h="4354122" extrusionOk="0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2" name="Google Shape;92;g34040ab3c4d_0_0"/>
          <p:cNvSpPr/>
          <p:nvPr/>
        </p:nvSpPr>
        <p:spPr>
          <a:xfrm>
            <a:off x="-115113" y="4618561"/>
            <a:ext cx="482040" cy="1350318"/>
          </a:xfrm>
          <a:custGeom>
            <a:avLst/>
            <a:gdLst/>
            <a:ahLst/>
            <a:cxnLst/>
            <a:rect l="l" t="t" r="r" b="b"/>
            <a:pathLst>
              <a:path w="964079" h="2433006" extrusionOk="0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3" name="Google Shape;93;g34040ab3c4d_0_0"/>
          <p:cNvSpPr/>
          <p:nvPr/>
        </p:nvSpPr>
        <p:spPr>
          <a:xfrm rot="1052387">
            <a:off x="-22545" y="4792490"/>
            <a:ext cx="779902" cy="2115166"/>
          </a:xfrm>
          <a:custGeom>
            <a:avLst/>
            <a:gdLst/>
            <a:ahLst/>
            <a:cxnLst/>
            <a:rect l="l" t="t" r="r" b="b"/>
            <a:pathLst>
              <a:path w="1541228" h="3829139" extrusionOk="0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Google Shape;94;g34040ab3c4d_0_0"/>
          <p:cNvSpPr/>
          <p:nvPr/>
        </p:nvSpPr>
        <p:spPr>
          <a:xfrm rot="-9388059">
            <a:off x="8370944" y="-361416"/>
            <a:ext cx="785250" cy="123802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5" name="Google Shape;95;g34040ab3c4d_0_0"/>
          <p:cNvSpPr/>
          <p:nvPr/>
        </p:nvSpPr>
        <p:spPr>
          <a:xfrm rot="2337627" flipH="1">
            <a:off x="8131182" y="1465522"/>
            <a:ext cx="130099" cy="316369"/>
          </a:xfrm>
          <a:custGeom>
            <a:avLst/>
            <a:gdLst/>
            <a:ahLst/>
            <a:cxnLst/>
            <a:rect l="l" t="t" r="r" b="b"/>
            <a:pathLst>
              <a:path w="249784" h="589462" extrusionOk="0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8" name="Google Shape;98;g34040ab3c4d_0_0"/>
          <p:cNvSpPr txBox="1"/>
          <p:nvPr/>
        </p:nvSpPr>
        <p:spPr>
          <a:xfrm>
            <a:off x="1072017" y="950023"/>
            <a:ext cx="744132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zh-TW" alt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唔好再扮小薯仔</a:t>
            </a:r>
            <a:endParaRPr lang="en-US" altLang="zh-TW" sz="4000" dirty="0">
              <a:solidFill>
                <a:schemeClr val="dk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zh-TW" alt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提多書</a:t>
            </a:r>
            <a:r>
              <a:rPr lang="en-US" altLang="zh-TW" sz="4000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2:11-15</a:t>
            </a:r>
          </a:p>
        </p:txBody>
      </p:sp>
      <p:sp>
        <p:nvSpPr>
          <p:cNvPr id="99" name="Google Shape;99;g34040ab3c4d_0_0"/>
          <p:cNvSpPr txBox="1"/>
          <p:nvPr/>
        </p:nvSpPr>
        <p:spPr>
          <a:xfrm>
            <a:off x="3519523" y="3318231"/>
            <a:ext cx="2588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TW" alt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温雋元牧師</a:t>
            </a:r>
            <a:endParaRPr lang="zh-TW" altLang="en-US" sz="4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" name="Google Shape;100;g34040ab3c4d_0_0"/>
          <p:cNvSpPr txBox="1"/>
          <p:nvPr/>
        </p:nvSpPr>
        <p:spPr>
          <a:xfrm>
            <a:off x="3377582" y="4082871"/>
            <a:ext cx="284575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2026.2.15</a:t>
            </a:r>
            <a:endParaRPr sz="4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" name="Google Shape;101;g34040ab3c4d_0_0"/>
          <p:cNvSpPr/>
          <p:nvPr/>
        </p:nvSpPr>
        <p:spPr>
          <a:xfrm rot="-3325371">
            <a:off x="174205" y="1798455"/>
            <a:ext cx="242175" cy="554513"/>
          </a:xfrm>
          <a:custGeom>
            <a:avLst/>
            <a:gdLst/>
            <a:ahLst/>
            <a:cxnLst/>
            <a:rect l="l" t="t" r="r" b="b"/>
            <a:pathLst>
              <a:path w="450617" h="1063402" extrusionOk="0">
                <a:moveTo>
                  <a:pt x="0" y="0"/>
                </a:moveTo>
                <a:lnTo>
                  <a:pt x="450616" y="0"/>
                </a:lnTo>
                <a:lnTo>
                  <a:pt x="450616" y="1063402"/>
                </a:lnTo>
                <a:lnTo>
                  <a:pt x="0" y="1063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3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 4.	</a:t>
            </a:r>
            <a:r>
              <a:rPr lang="zh-TW" altLang="en-US" sz="4000" dirty="0">
                <a:solidFill>
                  <a:schemeClr val="dk1"/>
                </a:solidFill>
              </a:rPr>
              <a:t>宣教年會：亦有不同的工作坊和分享。鼓勵弟兄姊妹參加及禱告記念。詳情請參教會網頁或掃瞄</a:t>
            </a:r>
            <a:r>
              <a:rPr lang="en-US" altLang="zh-TW" sz="4000" dirty="0">
                <a:solidFill>
                  <a:schemeClr val="dk1"/>
                </a:solidFill>
              </a:rPr>
              <a:t>QR Code</a:t>
            </a:r>
            <a:r>
              <a:rPr lang="zh-TW" altLang="en-US" sz="4000" dirty="0">
                <a:solidFill>
                  <a:schemeClr val="dk1"/>
                </a:solidFill>
              </a:rPr>
              <a:t>。如有任何疑問，聯絡蔡偉立弟兄 </a:t>
            </a:r>
            <a:r>
              <a:rPr lang="en-US" altLang="zh-TW" sz="4000" dirty="0">
                <a:solidFill>
                  <a:schemeClr val="dk1"/>
                </a:solidFill>
              </a:rPr>
              <a:t>(owlchoi@gmail.com)</a:t>
            </a:r>
            <a:r>
              <a:rPr lang="zh-TW" altLang="en-US" sz="4000" dirty="0">
                <a:solidFill>
                  <a:schemeClr val="dk1"/>
                </a:solidFill>
              </a:rPr>
              <a:t>。</a:t>
            </a:r>
            <a:endParaRPr lang="zh-TW" altLang="en-US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9C1769-0D4B-493A-8C8A-DD67F6A146B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62" y="4039026"/>
            <a:ext cx="1179975" cy="12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3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5.	</a:t>
            </a:r>
            <a:r>
              <a:rPr lang="zh-TW" altLang="en-US" sz="4000" dirty="0">
                <a:solidFill>
                  <a:schemeClr val="dk1"/>
                </a:solidFill>
              </a:rPr>
              <a:t>招聘暑期實習生：青少年及兒童事工正招聘實習生於本年</a:t>
            </a:r>
            <a:r>
              <a:rPr lang="en-US" altLang="zh-TW" sz="4000" dirty="0">
                <a:solidFill>
                  <a:schemeClr val="dk1"/>
                </a:solidFill>
              </a:rPr>
              <a:t>7</a:t>
            </a:r>
            <a:r>
              <a:rPr lang="zh-TW" altLang="en-US" sz="4000" dirty="0">
                <a:solidFill>
                  <a:schemeClr val="dk1"/>
                </a:solidFill>
              </a:rPr>
              <a:t>至</a:t>
            </a:r>
            <a:r>
              <a:rPr lang="en-US" altLang="zh-TW" sz="4000" dirty="0">
                <a:solidFill>
                  <a:schemeClr val="dk1"/>
                </a:solidFill>
              </a:rPr>
              <a:t>8</a:t>
            </a:r>
            <a:r>
              <a:rPr lang="zh-TW" altLang="en-US" sz="4000" dirty="0">
                <a:solidFill>
                  <a:schemeClr val="dk1"/>
                </a:solidFill>
              </a:rPr>
              <a:t>月來協助舉辦多個有趣且有意義的青少年和兒童活動！歡迎年滿</a:t>
            </a:r>
            <a:r>
              <a:rPr lang="en-US" altLang="zh-TW" sz="4000" dirty="0">
                <a:solidFill>
                  <a:schemeClr val="dk1"/>
                </a:solidFill>
              </a:rPr>
              <a:t>18</a:t>
            </a:r>
            <a:r>
              <a:rPr lang="zh-TW" altLang="en-US" sz="4000" dirty="0">
                <a:solidFill>
                  <a:schemeClr val="dk1"/>
                </a:solidFill>
              </a:rPr>
              <a:t>歲，有熱誠，且具有在加拿大工作的資格的弟兄姊妹申請。如需更多資訊，</a:t>
            </a:r>
          </a:p>
        </p:txBody>
      </p:sp>
    </p:spTree>
    <p:extLst>
      <p:ext uri="{BB962C8B-B14F-4D97-AF65-F5344CB8AC3E}">
        <p14:creationId xmlns:p14="http://schemas.microsoft.com/office/powerpoint/2010/main" val="13991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5.	</a:t>
            </a:r>
            <a:r>
              <a:rPr lang="zh-TW" altLang="en-US" sz="4000" dirty="0">
                <a:solidFill>
                  <a:schemeClr val="dk1"/>
                </a:solidFill>
              </a:rPr>
              <a:t>招聘暑期實習生：請參閱附件中的招募海報，你亦可發送電郵予青年事工</a:t>
            </a:r>
            <a:r>
              <a:rPr lang="en-US" altLang="zh-TW" sz="4000" dirty="0">
                <a:solidFill>
                  <a:schemeClr val="dk1"/>
                </a:solidFill>
              </a:rPr>
              <a:t>Nancy Sun</a:t>
            </a:r>
            <a:r>
              <a:rPr lang="zh-TW" altLang="en-US" sz="4000" dirty="0">
                <a:solidFill>
                  <a:schemeClr val="dk1"/>
                </a:solidFill>
              </a:rPr>
              <a:t>傳道 或兒童事工</a:t>
            </a:r>
            <a:r>
              <a:rPr lang="en-US" altLang="zh-TW" sz="4000" dirty="0">
                <a:solidFill>
                  <a:schemeClr val="dk1"/>
                </a:solidFill>
              </a:rPr>
              <a:t>Cheryl Li </a:t>
            </a:r>
            <a:r>
              <a:rPr lang="zh-TW" altLang="en-US" sz="4000" dirty="0">
                <a:solidFill>
                  <a:schemeClr val="dk1"/>
                </a:solidFill>
              </a:rPr>
              <a:t>同工了解更多。</a:t>
            </a:r>
          </a:p>
        </p:txBody>
      </p:sp>
    </p:spTree>
    <p:extLst>
      <p:ext uri="{BB962C8B-B14F-4D97-AF65-F5344CB8AC3E}">
        <p14:creationId xmlns:p14="http://schemas.microsoft.com/office/powerpoint/2010/main" val="114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6. </a:t>
            </a:r>
            <a:r>
              <a:rPr lang="zh-TW" altLang="en-US" sz="4000" dirty="0">
                <a:solidFill>
                  <a:schemeClr val="dk1"/>
                </a:solidFill>
              </a:rPr>
              <a:t>主日學：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月至</a:t>
            </a:r>
            <a:r>
              <a:rPr lang="en-US" altLang="zh-TW" sz="4000" dirty="0">
                <a:solidFill>
                  <a:schemeClr val="dk1"/>
                </a:solidFill>
              </a:rPr>
              <a:t>5</a:t>
            </a:r>
            <a:r>
              <a:rPr lang="zh-TW" altLang="en-US" sz="4000" dirty="0">
                <a:solidFill>
                  <a:schemeClr val="dk1"/>
                </a:solidFill>
              </a:rPr>
              <a:t>月份的主日學課程已開始報名！本期科目包括</a:t>
            </a:r>
            <a:r>
              <a:rPr lang="en-US" altLang="zh-TW" sz="4000" dirty="0">
                <a:solidFill>
                  <a:schemeClr val="dk1"/>
                </a:solidFill>
              </a:rPr>
              <a:t>《</a:t>
            </a:r>
            <a:r>
              <a:rPr lang="zh-TW" altLang="en-US" sz="4000" dirty="0">
                <a:solidFill>
                  <a:schemeClr val="dk1"/>
                </a:solidFill>
              </a:rPr>
              <a:t>聖與俗</a:t>
            </a:r>
            <a:r>
              <a:rPr lang="en-US" altLang="zh-TW" sz="4000" dirty="0">
                <a:solidFill>
                  <a:schemeClr val="dk1"/>
                </a:solidFill>
              </a:rPr>
              <a:t>:</a:t>
            </a:r>
            <a:r>
              <a:rPr lang="zh-TW" altLang="en-US" sz="4000" dirty="0">
                <a:solidFill>
                  <a:schemeClr val="dk1"/>
                </a:solidFill>
              </a:rPr>
              <a:t>神權與王權的碰撞 </a:t>
            </a:r>
            <a:r>
              <a:rPr lang="en-US" altLang="zh-TW" sz="4000" dirty="0">
                <a:solidFill>
                  <a:schemeClr val="dk1"/>
                </a:solidFill>
              </a:rPr>
              <a:t>- </a:t>
            </a:r>
            <a:r>
              <a:rPr lang="zh-TW" altLang="en-US" sz="4000" dirty="0">
                <a:solidFill>
                  <a:schemeClr val="dk1"/>
                </a:solidFill>
              </a:rPr>
              <a:t>列王紀上下</a:t>
            </a:r>
            <a:r>
              <a:rPr lang="en-US" altLang="zh-TW" sz="4000" dirty="0">
                <a:solidFill>
                  <a:schemeClr val="dk1"/>
                </a:solidFill>
              </a:rPr>
              <a:t>》</a:t>
            </a:r>
            <a:r>
              <a:rPr lang="zh-TW" altLang="en-US" sz="4000" dirty="0">
                <a:solidFill>
                  <a:schemeClr val="dk1"/>
                </a:solidFill>
              </a:rPr>
              <a:t>、</a:t>
            </a:r>
            <a:r>
              <a:rPr lang="en-US" altLang="zh-TW" sz="4000" dirty="0">
                <a:solidFill>
                  <a:schemeClr val="dk1"/>
                </a:solidFill>
              </a:rPr>
              <a:t>《</a:t>
            </a:r>
            <a:r>
              <a:rPr lang="zh-TW" altLang="en-US" sz="4000" dirty="0">
                <a:solidFill>
                  <a:schemeClr val="dk1"/>
                </a:solidFill>
              </a:rPr>
              <a:t>古代風塵三俠 </a:t>
            </a:r>
            <a:r>
              <a:rPr lang="en-US" altLang="zh-TW" sz="4000" dirty="0">
                <a:solidFill>
                  <a:schemeClr val="dk1"/>
                </a:solidFill>
              </a:rPr>
              <a:t>- </a:t>
            </a:r>
            <a:r>
              <a:rPr lang="zh-TW" altLang="en-US" sz="4000" dirty="0">
                <a:solidFill>
                  <a:schemeClr val="dk1"/>
                </a:solidFill>
              </a:rPr>
              <a:t>以斯拉記</a:t>
            </a:r>
            <a:r>
              <a:rPr lang="en-US" altLang="zh-TW" sz="4000" dirty="0">
                <a:solidFill>
                  <a:schemeClr val="dk1"/>
                </a:solidFill>
              </a:rPr>
              <a:t>》</a:t>
            </a:r>
            <a:r>
              <a:rPr lang="zh-TW" altLang="en-US" sz="4000" dirty="0">
                <a:solidFill>
                  <a:schemeClr val="dk1"/>
                </a:solidFill>
              </a:rPr>
              <a:t>、</a:t>
            </a:r>
            <a:r>
              <a:rPr lang="en-US" altLang="zh-TW" sz="4000" dirty="0">
                <a:solidFill>
                  <a:schemeClr val="dk1"/>
                </a:solidFill>
              </a:rPr>
              <a:t>《</a:t>
            </a:r>
            <a:r>
              <a:rPr lang="zh-TW" altLang="en-US" sz="4000" dirty="0">
                <a:solidFill>
                  <a:schemeClr val="dk1"/>
                </a:solidFill>
              </a:rPr>
              <a:t>愛之心責之切 </a:t>
            </a:r>
            <a:r>
              <a:rPr lang="en-US" altLang="zh-TW" sz="4000" dirty="0">
                <a:solidFill>
                  <a:schemeClr val="dk1"/>
                </a:solidFill>
              </a:rPr>
              <a:t>- </a:t>
            </a:r>
            <a:r>
              <a:rPr lang="zh-TW" altLang="en-US" sz="4000" dirty="0">
                <a:solidFill>
                  <a:schemeClr val="dk1"/>
                </a:solidFill>
              </a:rPr>
              <a:t>哥林多後書</a:t>
            </a:r>
            <a:r>
              <a:rPr lang="en-US" altLang="zh-TW" sz="4000" dirty="0">
                <a:solidFill>
                  <a:schemeClr val="dk1"/>
                </a:solidFill>
              </a:rPr>
              <a:t>》</a:t>
            </a:r>
            <a:r>
              <a:rPr lang="zh-TW" altLang="en-US" sz="4000" dirty="0">
                <a:solidFill>
                  <a:schemeClr val="dk1"/>
                </a:solidFill>
              </a:rPr>
              <a:t>、</a:t>
            </a:r>
            <a:r>
              <a:rPr lang="en-US" altLang="zh-TW" sz="4000" dirty="0">
                <a:solidFill>
                  <a:schemeClr val="dk1"/>
                </a:solidFill>
              </a:rPr>
              <a:t>《</a:t>
            </a:r>
            <a:r>
              <a:rPr lang="zh-TW" altLang="en-US" sz="4000" dirty="0">
                <a:solidFill>
                  <a:schemeClr val="dk1"/>
                </a:solidFill>
              </a:rPr>
              <a:t>先知傳奇 </a:t>
            </a:r>
            <a:r>
              <a:rPr lang="en-US" altLang="zh-TW" sz="4000" dirty="0">
                <a:solidFill>
                  <a:schemeClr val="dk1"/>
                </a:solidFill>
              </a:rPr>
              <a:t>- </a:t>
            </a:r>
            <a:r>
              <a:rPr lang="zh-TW" altLang="en-US" sz="4000" dirty="0">
                <a:solidFill>
                  <a:schemeClr val="dk1"/>
                </a:solidFill>
              </a:rPr>
              <a:t>長者班</a:t>
            </a:r>
            <a:r>
              <a:rPr lang="en-US" altLang="zh-TW" sz="4000" dirty="0">
                <a:solidFill>
                  <a:schemeClr val="dk1"/>
                </a:solidFill>
              </a:rPr>
              <a:t>》</a:t>
            </a:r>
            <a:r>
              <a:rPr lang="zh-TW" altLang="en-US" sz="4000" dirty="0">
                <a:solidFill>
                  <a:schemeClr val="dk1"/>
                </a:solidFill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157350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6. </a:t>
            </a:r>
            <a:r>
              <a:rPr lang="zh-TW" altLang="en-US" sz="4000" dirty="0">
                <a:solidFill>
                  <a:schemeClr val="dk1"/>
                </a:solidFill>
              </a:rPr>
              <a:t>主日學：鼓勵弟兄姊妹把握機會，多讀神的話語，更多明白神的心意。如欲報名，請到主樓大堂外或附堂禮堂外的表格上填寫資料。</a:t>
            </a:r>
          </a:p>
        </p:txBody>
      </p:sp>
    </p:spTree>
    <p:extLst>
      <p:ext uri="{BB962C8B-B14F-4D97-AF65-F5344CB8AC3E}">
        <p14:creationId xmlns:p14="http://schemas.microsoft.com/office/powerpoint/2010/main" val="34732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3" y="682553"/>
            <a:ext cx="8077413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7. </a:t>
            </a:r>
            <a:r>
              <a:rPr lang="zh-TW" altLang="en-US" sz="4000" dirty="0">
                <a:solidFill>
                  <a:schemeClr val="dk1"/>
                </a:solidFill>
              </a:rPr>
              <a:t>復活節詩班員招募：復活節崇拜</a:t>
            </a:r>
            <a:r>
              <a:rPr lang="en-US" altLang="zh-TW" sz="4000" dirty="0">
                <a:solidFill>
                  <a:schemeClr val="dk1"/>
                </a:solidFill>
              </a:rPr>
              <a:t>(4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5</a:t>
            </a:r>
            <a:r>
              <a:rPr lang="zh-TW" altLang="en-US" sz="4000" dirty="0">
                <a:solidFill>
                  <a:schemeClr val="dk1"/>
                </a:solidFill>
              </a:rPr>
              <a:t>日</a:t>
            </a:r>
            <a:r>
              <a:rPr lang="en-US" altLang="zh-TW" sz="4000" dirty="0">
                <a:solidFill>
                  <a:schemeClr val="dk1"/>
                </a:solidFill>
              </a:rPr>
              <a:t>)</a:t>
            </a:r>
            <a:r>
              <a:rPr lang="zh-TW" altLang="en-US" sz="4000" dirty="0">
                <a:solidFill>
                  <a:schemeClr val="dk1"/>
                </a:solidFill>
              </a:rPr>
              <a:t>將有詩班獻詩，現邀請已受浸的弟兄姊妹一起參加此次獻詩。練習時間由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4</a:t>
            </a:r>
            <a:r>
              <a:rPr lang="zh-TW" altLang="en-US" sz="4000" dirty="0">
                <a:solidFill>
                  <a:schemeClr val="dk1"/>
                </a:solidFill>
              </a:rPr>
              <a:t>日起逢星期三晚上</a:t>
            </a:r>
            <a:r>
              <a:rPr lang="en-US" altLang="zh-TW" sz="4000" dirty="0">
                <a:solidFill>
                  <a:schemeClr val="dk1"/>
                </a:solidFill>
              </a:rPr>
              <a:t>7:30-9:30</a:t>
            </a:r>
            <a:r>
              <a:rPr lang="zh-TW" altLang="en-US" sz="4000" dirty="0">
                <a:solidFill>
                  <a:schemeClr val="dk1"/>
                </a:solidFill>
              </a:rPr>
              <a:t>。這次獻詩是一個很好的機會讓大家體驗成為詩班員的感受，</a:t>
            </a:r>
          </a:p>
        </p:txBody>
      </p:sp>
    </p:spTree>
    <p:extLst>
      <p:ext uri="{BB962C8B-B14F-4D97-AF65-F5344CB8AC3E}">
        <p14:creationId xmlns:p14="http://schemas.microsoft.com/office/powerpoint/2010/main" val="25668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7. </a:t>
            </a:r>
            <a:r>
              <a:rPr lang="zh-TW" altLang="en-US" sz="4000" dirty="0">
                <a:solidFill>
                  <a:schemeClr val="dk1"/>
                </a:solidFill>
              </a:rPr>
              <a:t>復活節詩班員招募：歡迎大家參加。欲報名或有任何查詢，請在</a:t>
            </a:r>
            <a:r>
              <a:rPr lang="en-US" altLang="zh-TW" sz="4000" dirty="0">
                <a:solidFill>
                  <a:schemeClr val="dk1"/>
                </a:solidFill>
              </a:rPr>
              <a:t>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22</a:t>
            </a:r>
            <a:r>
              <a:rPr lang="zh-TW" altLang="en-US" sz="4000" dirty="0">
                <a:solidFill>
                  <a:schemeClr val="dk1"/>
                </a:solidFill>
              </a:rPr>
              <a:t>日或前聯絡</a:t>
            </a:r>
            <a:r>
              <a:rPr lang="en-US" altLang="zh-TW" sz="3200" dirty="0">
                <a:solidFill>
                  <a:schemeClr val="dk1"/>
                </a:solidFill>
              </a:rPr>
              <a:t>Jeannette Chan</a:t>
            </a:r>
            <a:r>
              <a:rPr lang="zh-TW" altLang="en-US" sz="4000" dirty="0">
                <a:solidFill>
                  <a:schemeClr val="dk1"/>
                </a:solidFill>
              </a:rPr>
              <a:t>報名或查詢。報名後會安排弟兄姊妹作一個簡單的試音面試，通過面試者正式進入練習。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B609ED-31C9-4E2F-AEB9-9DA2285309CD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0339" y="4527687"/>
            <a:ext cx="1204544" cy="1120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64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8.	</a:t>
            </a:r>
            <a:r>
              <a:rPr lang="zh-TW" altLang="en-US" sz="4000" dirty="0">
                <a:solidFill>
                  <a:schemeClr val="dk1"/>
                </a:solidFill>
              </a:rPr>
              <a:t>午堂詩班員招募</a:t>
            </a:r>
            <a:r>
              <a:rPr lang="en-US" altLang="zh-TW" sz="4000" dirty="0">
                <a:solidFill>
                  <a:schemeClr val="dk1"/>
                </a:solidFill>
              </a:rPr>
              <a:t>: </a:t>
            </a:r>
            <a:r>
              <a:rPr lang="zh-TW" altLang="en-US" sz="4000" dirty="0">
                <a:solidFill>
                  <a:schemeClr val="dk1"/>
                </a:solidFill>
              </a:rPr>
              <a:t>聖樂部現招募願意委身並透過歌聲來敬拜和宣揚主的弟兄姊妹。申請者必須已經受浸，並恆常出席本宣家崇拜達半年或以上；是本宣家會友或計劃成為會友。申請後將會安排面試。</a:t>
            </a:r>
          </a:p>
        </p:txBody>
      </p:sp>
    </p:spTree>
    <p:extLst>
      <p:ext uri="{BB962C8B-B14F-4D97-AF65-F5344CB8AC3E}">
        <p14:creationId xmlns:p14="http://schemas.microsoft.com/office/powerpoint/2010/main" val="268427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8.	</a:t>
            </a:r>
            <a:r>
              <a:rPr lang="zh-TW" altLang="en-US" sz="4000" dirty="0">
                <a:solidFill>
                  <a:schemeClr val="dk1"/>
                </a:solidFill>
              </a:rPr>
              <a:t>午堂詩班員招募</a:t>
            </a:r>
            <a:r>
              <a:rPr lang="en-US" altLang="zh-TW" sz="4000" dirty="0">
                <a:solidFill>
                  <a:schemeClr val="dk1"/>
                </a:solidFill>
              </a:rPr>
              <a:t>: </a:t>
            </a:r>
            <a:r>
              <a:rPr lang="zh-TW" altLang="en-US" sz="4000" dirty="0">
                <a:solidFill>
                  <a:schemeClr val="dk1"/>
                </a:solidFill>
              </a:rPr>
              <a:t>欲報名或有任何查詢，請聯絡</a:t>
            </a:r>
            <a:r>
              <a:rPr lang="en-US" altLang="zh-TW" sz="3200" dirty="0">
                <a:solidFill>
                  <a:schemeClr val="dk1"/>
                </a:solidFill>
              </a:rPr>
              <a:t>Jeannette Chan (bacchoir1@gmail.com)</a:t>
            </a:r>
            <a:r>
              <a:rPr lang="zh-TW" altLang="en-US" sz="4000" dirty="0">
                <a:solidFill>
                  <a:schemeClr val="dk1"/>
                </a:solidFill>
              </a:rPr>
              <a:t>，電郵請註明“招募詩班員”。截止報名日期為</a:t>
            </a:r>
            <a:r>
              <a:rPr lang="en-US" altLang="zh-TW" sz="4000" dirty="0">
                <a:solidFill>
                  <a:schemeClr val="dk1"/>
                </a:solidFill>
              </a:rPr>
              <a:t>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28</a:t>
            </a:r>
            <a:r>
              <a:rPr lang="zh-TW" altLang="en-US" sz="4000" dirty="0">
                <a:solidFill>
                  <a:schemeClr val="dk1"/>
                </a:solidFill>
              </a:rPr>
              <a:t>日。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1111E-CF0F-45B4-89AE-B7E617139F2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1516" y="3866931"/>
            <a:ext cx="1030806" cy="1043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59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9. </a:t>
            </a:r>
            <a:r>
              <a:rPr lang="zh-TW" altLang="en-US" sz="4000" dirty="0">
                <a:solidFill>
                  <a:schemeClr val="dk1"/>
                </a:solidFill>
              </a:rPr>
              <a:t>羽毛球事工：粤語部將於 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7</a:t>
            </a:r>
            <a:r>
              <a:rPr lang="zh-TW" altLang="en-US" sz="4000" dirty="0">
                <a:solidFill>
                  <a:schemeClr val="dk1"/>
                </a:solidFill>
              </a:rPr>
              <a:t>、</a:t>
            </a:r>
            <a:r>
              <a:rPr lang="en-US" altLang="zh-TW" sz="4000" dirty="0">
                <a:solidFill>
                  <a:schemeClr val="dk1"/>
                </a:solidFill>
              </a:rPr>
              <a:t>21</a:t>
            </a:r>
            <a:r>
              <a:rPr lang="zh-TW" altLang="en-US" sz="4000" dirty="0">
                <a:solidFill>
                  <a:schemeClr val="dk1"/>
                </a:solidFill>
              </a:rPr>
              <a:t>、</a:t>
            </a:r>
            <a:r>
              <a:rPr lang="en-US" altLang="zh-TW" sz="4000" dirty="0">
                <a:solidFill>
                  <a:schemeClr val="dk1"/>
                </a:solidFill>
              </a:rPr>
              <a:t>28 </a:t>
            </a:r>
            <a:r>
              <a:rPr lang="zh-TW" altLang="en-US" sz="4000" dirty="0">
                <a:solidFill>
                  <a:schemeClr val="dk1"/>
                </a:solidFill>
              </a:rPr>
              <a:t>和 </a:t>
            </a:r>
            <a:r>
              <a:rPr lang="en-US" altLang="zh-TW" sz="4000" dirty="0">
                <a:solidFill>
                  <a:schemeClr val="dk1"/>
                </a:solidFill>
              </a:rPr>
              <a:t>4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4</a:t>
            </a:r>
            <a:r>
              <a:rPr lang="zh-TW" altLang="en-US" sz="4000" dirty="0">
                <a:solidFill>
                  <a:schemeClr val="dk1"/>
                </a:solidFill>
              </a:rPr>
              <a:t>、</a:t>
            </a:r>
            <a:r>
              <a:rPr lang="en-US" altLang="zh-TW" sz="4000" dirty="0">
                <a:solidFill>
                  <a:schemeClr val="dk1"/>
                </a:solidFill>
              </a:rPr>
              <a:t>11</a:t>
            </a:r>
            <a:r>
              <a:rPr lang="zh-TW" altLang="en-US" sz="4000" dirty="0">
                <a:solidFill>
                  <a:schemeClr val="dk1"/>
                </a:solidFill>
              </a:rPr>
              <a:t>日  </a:t>
            </a:r>
            <a:r>
              <a:rPr lang="en-US" altLang="zh-TW" sz="4000" dirty="0">
                <a:solidFill>
                  <a:schemeClr val="dk1"/>
                </a:solidFill>
              </a:rPr>
              <a:t>11:30am-1:00pm </a:t>
            </a:r>
            <a:r>
              <a:rPr lang="zh-TW" altLang="en-US" sz="4000" dirty="0">
                <a:solidFill>
                  <a:schemeClr val="dk1"/>
                </a:solidFill>
              </a:rPr>
              <a:t>舉行羽毛球基本班，藉此接觸未信主的新朋友。如你有未信主的親友有興趣學習羽毛球的基礎技術和步法，歡迎邀請他來參加。</a:t>
            </a:r>
          </a:p>
        </p:txBody>
      </p:sp>
    </p:spTree>
    <p:extLst>
      <p:ext uri="{BB962C8B-B14F-4D97-AF65-F5344CB8AC3E}">
        <p14:creationId xmlns:p14="http://schemas.microsoft.com/office/powerpoint/2010/main" val="272411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22103" y="672777"/>
            <a:ext cx="7915067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zh-TW" altLang="en-US" sz="4000" b="1" i="0" u="sng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提多書</a:t>
            </a:r>
            <a:r>
              <a:rPr lang="en-US" altLang="zh-TW" sz="4000" b="1" i="0" u="sng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2:11-15</a:t>
            </a: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11 </a:t>
            </a:r>
            <a:r>
              <a:rPr lang="zh-TW" alt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因為，神救眾人的恩典已經顯明出來，</a:t>
            </a: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12 </a:t>
            </a:r>
            <a:r>
              <a:rPr lang="zh-TW" alt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訓練我們除去不敬虔的心和世俗的情慾，在今世過克己、正直、敬虔的生活，</a:t>
            </a:r>
            <a:endParaRPr lang="en-US" altLang="zh-TW" sz="4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28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9. </a:t>
            </a:r>
            <a:r>
              <a:rPr lang="zh-TW" altLang="en-US" sz="4000" dirty="0">
                <a:solidFill>
                  <a:schemeClr val="dk1"/>
                </a:solidFill>
              </a:rPr>
              <a:t>羽毛球事工：如有疑問，請聯絡 </a:t>
            </a:r>
            <a:r>
              <a:rPr lang="en-US" altLang="zh-TW" sz="4000" dirty="0">
                <a:solidFill>
                  <a:schemeClr val="dk1"/>
                </a:solidFill>
              </a:rPr>
              <a:t>Pius Chan </a:t>
            </a:r>
            <a:r>
              <a:rPr lang="zh-TW" altLang="en-US" sz="4000" dirty="0">
                <a:solidFill>
                  <a:schemeClr val="dk1"/>
                </a:solidFill>
              </a:rPr>
              <a:t>弟兄</a:t>
            </a:r>
            <a:r>
              <a:rPr lang="en-US" altLang="zh-TW" sz="4000" dirty="0">
                <a:solidFill>
                  <a:schemeClr val="dk1"/>
                </a:solidFill>
              </a:rPr>
              <a:t>(piuschan@yahoo.com)</a:t>
            </a:r>
            <a:r>
              <a:rPr lang="zh-TW" altLang="en-US" sz="4000" dirty="0">
                <a:solidFill>
                  <a:schemeClr val="dk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5325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10.	 </a:t>
            </a:r>
            <a:r>
              <a:rPr lang="zh-TW" altLang="en-US" sz="4000" dirty="0">
                <a:solidFill>
                  <a:schemeClr val="dk1"/>
                </a:solidFill>
              </a:rPr>
              <a:t>籃球事工：將於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月至</a:t>
            </a:r>
            <a:r>
              <a:rPr lang="en-US" altLang="zh-TW" sz="4000" dirty="0">
                <a:solidFill>
                  <a:schemeClr val="dk1"/>
                </a:solidFill>
              </a:rPr>
              <a:t>6</a:t>
            </a:r>
            <a:r>
              <a:rPr lang="zh-TW" altLang="en-US" sz="4000" dirty="0">
                <a:solidFill>
                  <a:schemeClr val="dk1"/>
                </a:solidFill>
              </a:rPr>
              <a:t>月中旬，每週二晚上 </a:t>
            </a:r>
            <a:r>
              <a:rPr lang="en-US" altLang="zh-TW" sz="4000" dirty="0">
                <a:solidFill>
                  <a:schemeClr val="dk1"/>
                </a:solidFill>
              </a:rPr>
              <a:t>7:00–10:00</a:t>
            </a:r>
            <a:r>
              <a:rPr lang="zh-TW" altLang="en-US" sz="4000" dirty="0">
                <a:solidFill>
                  <a:schemeClr val="dk1"/>
                </a:solidFill>
              </a:rPr>
              <a:t>在附堂禮堂舉行，內容包含籃球活動與聯誼交流，歡迎各年齡層弟兄姊妹踴躍參加。</a:t>
            </a:r>
          </a:p>
        </p:txBody>
      </p:sp>
    </p:spTree>
    <p:extLst>
      <p:ext uri="{BB962C8B-B14F-4D97-AF65-F5344CB8AC3E}">
        <p14:creationId xmlns:p14="http://schemas.microsoft.com/office/powerpoint/2010/main" val="126578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10.	 </a:t>
            </a:r>
            <a:r>
              <a:rPr lang="zh-TW" altLang="en-US" sz="4000" dirty="0">
                <a:solidFill>
                  <a:schemeClr val="dk1"/>
                </a:solidFill>
              </a:rPr>
              <a:t>籃球事工：欲報名請掃瞄</a:t>
            </a:r>
            <a:r>
              <a:rPr lang="en-US" altLang="zh-TW" sz="4000" dirty="0">
                <a:solidFill>
                  <a:schemeClr val="dk1"/>
                </a:solidFill>
              </a:rPr>
              <a:t>QR Code</a:t>
            </a:r>
            <a:r>
              <a:rPr lang="zh-TW" altLang="en-US" sz="4000" dirty="0">
                <a:solidFill>
                  <a:schemeClr val="dk1"/>
                </a:solidFill>
              </a:rPr>
              <a:t>。如有疑問，請聯絡 </a:t>
            </a:r>
            <a:r>
              <a:rPr lang="en-US" altLang="zh-TW" sz="4000" dirty="0">
                <a:solidFill>
                  <a:schemeClr val="dk1"/>
                </a:solidFill>
              </a:rPr>
              <a:t>Canaan Chan </a:t>
            </a:r>
            <a:r>
              <a:rPr lang="en-US" altLang="zh-TW" sz="3600" dirty="0">
                <a:solidFill>
                  <a:schemeClr val="dk1"/>
                </a:solidFill>
              </a:rPr>
              <a:t>(canaanchan777@gmail.com)</a:t>
            </a:r>
            <a:r>
              <a:rPr lang="zh-TW" altLang="en-US" sz="4000" dirty="0">
                <a:solidFill>
                  <a:schemeClr val="dk1"/>
                </a:solidFill>
              </a:rPr>
              <a:t>。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AC98B9-E3DE-4894-8B35-67691768A745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082" r="5850" b="6759"/>
          <a:stretch/>
        </p:blipFill>
        <p:spPr bwMode="auto">
          <a:xfrm>
            <a:off x="5094471" y="3322455"/>
            <a:ext cx="1396095" cy="1384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4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11. </a:t>
            </a:r>
            <a:r>
              <a:rPr lang="zh-TW" altLang="en-US" sz="4000" dirty="0">
                <a:solidFill>
                  <a:schemeClr val="dk1"/>
                </a:solidFill>
              </a:rPr>
              <a:t>門訓課程： </a:t>
            </a:r>
            <a:r>
              <a:rPr lang="en-US" altLang="zh-TW" sz="4000" dirty="0">
                <a:solidFill>
                  <a:schemeClr val="dk1"/>
                </a:solidFill>
              </a:rPr>
              <a:t>2026</a:t>
            </a:r>
            <a:r>
              <a:rPr lang="zh-TW" altLang="en-US" sz="4000" dirty="0">
                <a:solidFill>
                  <a:schemeClr val="dk1"/>
                </a:solidFill>
              </a:rPr>
              <a:t>年度的第三階段</a:t>
            </a:r>
            <a:r>
              <a:rPr lang="en-US" altLang="zh-TW" sz="4000" dirty="0">
                <a:solidFill>
                  <a:schemeClr val="dk1"/>
                </a:solidFill>
              </a:rPr>
              <a:t>(</a:t>
            </a:r>
            <a:r>
              <a:rPr lang="zh-TW" altLang="en-US" sz="4000" dirty="0">
                <a:solidFill>
                  <a:schemeClr val="dk1"/>
                </a:solidFill>
              </a:rPr>
              <a:t>幸福大學上</a:t>
            </a:r>
            <a:r>
              <a:rPr lang="en-US" altLang="zh-TW" sz="4000" dirty="0">
                <a:solidFill>
                  <a:schemeClr val="dk1"/>
                </a:solidFill>
              </a:rPr>
              <a:t>)</a:t>
            </a:r>
            <a:r>
              <a:rPr lang="zh-TW" altLang="en-US" sz="4000" dirty="0">
                <a:solidFill>
                  <a:schemeClr val="dk1"/>
                </a:solidFill>
              </a:rPr>
              <a:t>及第四階段</a:t>
            </a:r>
            <a:r>
              <a:rPr lang="en-US" altLang="zh-TW" sz="4000" dirty="0">
                <a:solidFill>
                  <a:schemeClr val="dk1"/>
                </a:solidFill>
              </a:rPr>
              <a:t>(</a:t>
            </a:r>
            <a:r>
              <a:rPr lang="zh-TW" altLang="en-US" sz="4000" dirty="0">
                <a:solidFill>
                  <a:schemeClr val="dk1"/>
                </a:solidFill>
              </a:rPr>
              <a:t>幸福大學下</a:t>
            </a:r>
            <a:r>
              <a:rPr lang="en-US" altLang="zh-TW" sz="4000" dirty="0">
                <a:solidFill>
                  <a:schemeClr val="dk1"/>
                </a:solidFill>
              </a:rPr>
              <a:t>) </a:t>
            </a:r>
            <a:r>
              <a:rPr lang="zh-TW" altLang="en-US" sz="4000" dirty="0">
                <a:solidFill>
                  <a:schemeClr val="dk1"/>
                </a:solidFill>
              </a:rPr>
              <a:t>門徒訓練課程，將於今年三月開辦。詳情可查閱教會網址，有意者請先與該小組組長聯絡及獲得推薦。</a:t>
            </a:r>
          </a:p>
        </p:txBody>
      </p:sp>
    </p:spTree>
    <p:extLst>
      <p:ext uri="{BB962C8B-B14F-4D97-AF65-F5344CB8AC3E}">
        <p14:creationId xmlns:p14="http://schemas.microsoft.com/office/powerpoint/2010/main" val="356136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12. </a:t>
            </a:r>
            <a:r>
              <a:rPr lang="zh-TW" altLang="en-US" sz="4000" dirty="0">
                <a:solidFill>
                  <a:schemeClr val="dk1"/>
                </a:solidFill>
              </a:rPr>
              <a:t>幸福小組：第十一屆「幸福小組」將於</a:t>
            </a:r>
            <a:r>
              <a:rPr lang="en-US" altLang="zh-TW" sz="4000" dirty="0">
                <a:solidFill>
                  <a:schemeClr val="dk1"/>
                </a:solidFill>
              </a:rPr>
              <a:t>2026</a:t>
            </a:r>
            <a:r>
              <a:rPr lang="zh-TW" altLang="en-US" sz="4000" dirty="0">
                <a:solidFill>
                  <a:schemeClr val="dk1"/>
                </a:solidFill>
              </a:rPr>
              <a:t>年</a:t>
            </a:r>
            <a:r>
              <a:rPr lang="en-US" altLang="zh-TW" sz="4000" dirty="0">
                <a:solidFill>
                  <a:schemeClr val="dk1"/>
                </a:solidFill>
              </a:rPr>
              <a:t>4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10</a:t>
            </a:r>
            <a:r>
              <a:rPr lang="zh-TW" altLang="en-US" sz="4000" dirty="0">
                <a:solidFill>
                  <a:schemeClr val="dk1"/>
                </a:solidFill>
              </a:rPr>
              <a:t>日啟動，直至</a:t>
            </a:r>
            <a:r>
              <a:rPr lang="en-US" altLang="zh-TW" sz="4000" dirty="0">
                <a:solidFill>
                  <a:schemeClr val="dk1"/>
                </a:solidFill>
              </a:rPr>
              <a:t>5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29</a:t>
            </a:r>
            <a:r>
              <a:rPr lang="zh-TW" altLang="en-US" sz="4000" dirty="0">
                <a:solidFill>
                  <a:schemeClr val="dk1"/>
                </a:solidFill>
              </a:rPr>
              <a:t>日，共</a:t>
            </a:r>
            <a:r>
              <a:rPr lang="en-US" altLang="zh-TW" sz="4000" dirty="0">
                <a:solidFill>
                  <a:schemeClr val="dk1"/>
                </a:solidFill>
              </a:rPr>
              <a:t>8</a:t>
            </a:r>
            <a:r>
              <a:rPr lang="zh-TW" altLang="en-US" sz="4000" dirty="0">
                <a:solidFill>
                  <a:schemeClr val="dk1"/>
                </a:solidFill>
              </a:rPr>
              <a:t>週內容。每週有不同的主題，歡迎邀請新朋友 </a:t>
            </a:r>
            <a:r>
              <a:rPr lang="en-US" altLang="zh-TW" sz="4000" dirty="0">
                <a:solidFill>
                  <a:schemeClr val="dk1"/>
                </a:solidFill>
              </a:rPr>
              <a:t>(Best) </a:t>
            </a:r>
            <a:r>
              <a:rPr lang="zh-TW" altLang="en-US" sz="4000" dirty="0">
                <a:solidFill>
                  <a:schemeClr val="dk1"/>
                </a:solidFill>
              </a:rPr>
              <a:t>參加。</a:t>
            </a:r>
          </a:p>
        </p:txBody>
      </p:sp>
    </p:spTree>
    <p:extLst>
      <p:ext uri="{BB962C8B-B14F-4D97-AF65-F5344CB8AC3E}">
        <p14:creationId xmlns:p14="http://schemas.microsoft.com/office/powerpoint/2010/main" val="48462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12. </a:t>
            </a:r>
            <a:r>
              <a:rPr lang="zh-TW" altLang="en-US" sz="4000" dirty="0">
                <a:solidFill>
                  <a:schemeClr val="dk1"/>
                </a:solidFill>
              </a:rPr>
              <a:t>幸福小組：今期還會增設</a:t>
            </a:r>
            <a:r>
              <a:rPr lang="en-US" altLang="zh-TW" sz="4000" dirty="0">
                <a:solidFill>
                  <a:schemeClr val="dk1"/>
                </a:solidFill>
              </a:rPr>
              <a:t>Zoom</a:t>
            </a:r>
            <a:r>
              <a:rPr lang="zh-TW" altLang="en-US" sz="4000" dirty="0">
                <a:solidFill>
                  <a:schemeClr val="dk1"/>
                </a:solidFill>
              </a:rPr>
              <a:t>幸福小組，方便在加拿大以外的地區親友報名參加。報名詳情稍後公布，請代禱記念！</a:t>
            </a:r>
          </a:p>
        </p:txBody>
      </p:sp>
    </p:spTree>
    <p:extLst>
      <p:ext uri="{BB962C8B-B14F-4D97-AF65-F5344CB8AC3E}">
        <p14:creationId xmlns:p14="http://schemas.microsoft.com/office/powerpoint/2010/main" val="1584959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02672" y="518751"/>
            <a:ext cx="793865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US" altLang="zh-TW" sz="4000" dirty="0">
                <a:solidFill>
                  <a:schemeClr val="dk1"/>
                </a:solidFill>
              </a:rPr>
              <a:t>13. </a:t>
            </a:r>
            <a:r>
              <a:rPr lang="zh-TW" altLang="en-US" sz="4000" dirty="0">
                <a:solidFill>
                  <a:schemeClr val="dk1"/>
                </a:solidFill>
              </a:rPr>
              <a:t>台北短宣：我們將與高貴林宣道會合作，組成聯合團隊，與 </a:t>
            </a:r>
            <a:r>
              <a:rPr lang="en-US" altLang="zh-TW" sz="4000" dirty="0">
                <a:solidFill>
                  <a:schemeClr val="dk1"/>
                </a:solidFill>
              </a:rPr>
              <a:t>Envision Alliance Taiwan </a:t>
            </a:r>
            <a:r>
              <a:rPr lang="zh-TW" altLang="en-US" sz="4000" dirty="0">
                <a:solidFill>
                  <a:schemeClr val="dk1"/>
                </a:solidFill>
              </a:rPr>
              <a:t>團隊一同於</a:t>
            </a:r>
            <a:r>
              <a:rPr lang="en-US" altLang="zh-TW" sz="4000" dirty="0">
                <a:solidFill>
                  <a:schemeClr val="dk1"/>
                </a:solidFill>
              </a:rPr>
              <a:t>7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14</a:t>
            </a:r>
            <a:r>
              <a:rPr lang="zh-TW" altLang="en-US" sz="4000" dirty="0">
                <a:solidFill>
                  <a:schemeClr val="dk1"/>
                </a:solidFill>
              </a:rPr>
              <a:t>日至</a:t>
            </a:r>
            <a:r>
              <a:rPr lang="en-US" altLang="zh-TW" sz="4000" dirty="0">
                <a:solidFill>
                  <a:schemeClr val="dk1"/>
                </a:solidFill>
              </a:rPr>
              <a:t>24</a:t>
            </a:r>
            <a:r>
              <a:rPr lang="zh-TW" altLang="en-US" sz="4000" dirty="0">
                <a:solidFill>
                  <a:schemeClr val="dk1"/>
                </a:solidFill>
              </a:rPr>
              <a:t>日在台北以英語班及街頭佈道等服事。</a:t>
            </a:r>
            <a:endParaRPr lang="zh-TW" alt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02672" y="518751"/>
            <a:ext cx="793865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US" altLang="zh-TW" sz="4000" dirty="0">
                <a:solidFill>
                  <a:schemeClr val="dk1"/>
                </a:solidFill>
              </a:rPr>
              <a:t>13. </a:t>
            </a:r>
            <a:r>
              <a:rPr lang="zh-TW" altLang="en-US" sz="4000" dirty="0">
                <a:solidFill>
                  <a:schemeClr val="dk1"/>
                </a:solidFill>
              </a:rPr>
              <a:t>台北短宣：欲了解更多資訊及索取申請表，請聯絡 </a:t>
            </a:r>
            <a:r>
              <a:rPr lang="en-US" altLang="zh-TW" sz="4000" dirty="0">
                <a:solidFill>
                  <a:schemeClr val="dk1"/>
                </a:solidFill>
              </a:rPr>
              <a:t>Pastor David </a:t>
            </a:r>
            <a:r>
              <a:rPr lang="en-US" altLang="zh-TW" sz="3200" dirty="0">
                <a:solidFill>
                  <a:schemeClr val="dk1"/>
                </a:solidFill>
              </a:rPr>
              <a:t>(pdavidbacfamily@gmail.com)</a:t>
            </a:r>
            <a:endParaRPr lang="zh-TW" alt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7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02672" y="616621"/>
            <a:ext cx="793865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14. 2026</a:t>
            </a:r>
            <a:r>
              <a:rPr lang="zh-TW" altLang="en-US" sz="4000" dirty="0">
                <a:solidFill>
                  <a:schemeClr val="dk1"/>
                </a:solidFill>
              </a:rPr>
              <a:t>夏令會：將於</a:t>
            </a:r>
            <a:r>
              <a:rPr lang="en-US" altLang="zh-TW" sz="4000" dirty="0">
                <a:solidFill>
                  <a:schemeClr val="dk1"/>
                </a:solidFill>
              </a:rPr>
              <a:t>7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日至</a:t>
            </a:r>
            <a:r>
              <a:rPr lang="en-US" altLang="zh-TW" sz="4000" dirty="0">
                <a:solidFill>
                  <a:schemeClr val="dk1"/>
                </a:solidFill>
              </a:rPr>
              <a:t>7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5</a:t>
            </a:r>
            <a:r>
              <a:rPr lang="zh-TW" altLang="en-US" sz="4000" dirty="0">
                <a:solidFill>
                  <a:schemeClr val="dk1"/>
                </a:solidFill>
              </a:rPr>
              <a:t>日在美國</a:t>
            </a:r>
            <a:r>
              <a:rPr lang="en-US" altLang="zh-TW" sz="4000" dirty="0">
                <a:solidFill>
                  <a:schemeClr val="dk1"/>
                </a:solidFill>
              </a:rPr>
              <a:t>Cedar Springs Christian Retreat Center</a:t>
            </a:r>
            <a:r>
              <a:rPr lang="zh-TW" altLang="en-US" sz="4000" dirty="0">
                <a:solidFill>
                  <a:schemeClr val="dk1"/>
                </a:solidFill>
              </a:rPr>
              <a:t>舉行，詳情稍後公佈，請各弟兄姊妹預留時間參加。</a:t>
            </a:r>
          </a:p>
        </p:txBody>
      </p:sp>
    </p:spTree>
    <p:extLst>
      <p:ext uri="{BB962C8B-B14F-4D97-AF65-F5344CB8AC3E}">
        <p14:creationId xmlns:p14="http://schemas.microsoft.com/office/powerpoint/2010/main" val="4192105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025216" cy="4601591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95058" y="818486"/>
            <a:ext cx="792208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zh-TW" altLang="en-US" sz="4000" dirty="0">
                <a:solidFill>
                  <a:schemeClr val="dk1"/>
                </a:solidFill>
              </a:rPr>
              <a:t>肢體及同工消息</a:t>
            </a:r>
            <a:endParaRPr lang="en-US" altLang="zh-TW" sz="4000" dirty="0">
              <a:solidFill>
                <a:schemeClr val="dk1"/>
              </a:solidFill>
            </a:endParaRPr>
          </a:p>
          <a:p>
            <a:pPr marR="0" lvl="0" algn="just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US" altLang="zh-TW" sz="4000" dirty="0">
                <a:solidFill>
                  <a:schemeClr val="dk1"/>
                </a:solidFill>
              </a:rPr>
              <a:t>1. </a:t>
            </a:r>
            <a:r>
              <a:rPr lang="zh-TW" altLang="en-US" sz="4000" dirty="0">
                <a:solidFill>
                  <a:schemeClr val="dk1"/>
                </a:solidFill>
              </a:rPr>
              <a:t>黃兆強牧師現正休假，直至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12</a:t>
            </a:r>
            <a:r>
              <a:rPr lang="zh-TW" altLang="en-US" sz="4000" dirty="0">
                <a:solidFill>
                  <a:schemeClr val="dk1"/>
                </a:solidFill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290364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282317" cy="4781224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22103" y="672777"/>
            <a:ext cx="7915067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13 </a:t>
            </a:r>
            <a:r>
              <a:rPr lang="zh-TW" alt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等候福樂的盼望，並等候至大的神和我們的救主耶穌基督的榮耀顯現。</a:t>
            </a: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14 </a:t>
            </a:r>
            <a:r>
              <a:rPr lang="zh-TW" alt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他為我們的緣故捨己，為了要贖我們脫離一切罪惡，又潔淨我們作他自己的子民，熱心為善。</a:t>
            </a:r>
            <a:endParaRPr lang="en-US" altLang="zh-TW" sz="4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806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025216" cy="4601591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17483" y="721327"/>
            <a:ext cx="792208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zh-TW" altLang="en-US" sz="4000" dirty="0">
                <a:solidFill>
                  <a:schemeClr val="dk1"/>
                </a:solidFill>
              </a:rPr>
              <a:t>肢體及同工消息</a:t>
            </a:r>
            <a:endParaRPr lang="en-US" altLang="zh-TW" sz="4000" dirty="0">
              <a:solidFill>
                <a:schemeClr val="dk1"/>
              </a:solidFill>
            </a:endParaRPr>
          </a:p>
          <a:p>
            <a:pPr marR="0" lvl="0" algn="just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US" altLang="zh-TW" sz="4000" dirty="0">
                <a:solidFill>
                  <a:schemeClr val="dk1"/>
                </a:solidFill>
              </a:rPr>
              <a:t>2.	</a:t>
            </a:r>
            <a:r>
              <a:rPr lang="zh-TW" altLang="en-US" sz="4000" dirty="0">
                <a:solidFill>
                  <a:schemeClr val="dk1"/>
                </a:solidFill>
              </a:rPr>
              <a:t>行政部同工陳許倩儀將於</a:t>
            </a:r>
            <a:r>
              <a:rPr lang="en-US" altLang="zh-TW" sz="4000" dirty="0">
                <a:solidFill>
                  <a:schemeClr val="dk1"/>
                </a:solidFill>
              </a:rPr>
              <a:t>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24</a:t>
            </a:r>
            <a:r>
              <a:rPr lang="zh-TW" altLang="en-US" sz="4000" dirty="0">
                <a:solidFill>
                  <a:schemeClr val="dk1"/>
                </a:solidFill>
              </a:rPr>
              <a:t>日至</a:t>
            </a:r>
            <a:r>
              <a:rPr lang="en-US" altLang="zh-TW" sz="4000" dirty="0">
                <a:solidFill>
                  <a:schemeClr val="dk1"/>
                </a:solidFill>
              </a:rPr>
              <a:t>3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13</a:t>
            </a:r>
            <a:r>
              <a:rPr lang="zh-TW" altLang="en-US" sz="4000" dirty="0">
                <a:solidFill>
                  <a:schemeClr val="dk1"/>
                </a:solidFill>
              </a:rPr>
              <a:t>日休假。</a:t>
            </a:r>
          </a:p>
        </p:txBody>
      </p:sp>
    </p:spTree>
    <p:extLst>
      <p:ext uri="{BB962C8B-B14F-4D97-AF65-F5344CB8AC3E}">
        <p14:creationId xmlns:p14="http://schemas.microsoft.com/office/powerpoint/2010/main" val="136191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22103" y="672777"/>
            <a:ext cx="791506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15 </a:t>
            </a:r>
            <a:r>
              <a:rPr lang="zh-TW" alt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Arial"/>
              </a:rPr>
              <a:t>這些事你要講明，要充分運用你的職權勸勉人，責備人。不要讓任何人輕看你。</a:t>
            </a:r>
            <a:endParaRPr lang="en-US" altLang="zh-TW" sz="4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3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52" name="Google Shape;152;p1"/>
          <p:cNvGrpSpPr/>
          <p:nvPr/>
        </p:nvGrpSpPr>
        <p:grpSpPr>
          <a:xfrm>
            <a:off x="514216" y="375489"/>
            <a:ext cx="8115567" cy="4712699"/>
            <a:chOff x="0" y="-66675"/>
            <a:chExt cx="4274726" cy="2234142"/>
          </a:xfrm>
        </p:grpSpPr>
        <p:sp>
          <p:nvSpPr>
            <p:cNvPr id="153" name="Google Shape;153;p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Google Shape;154;p1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"/>
          <p:cNvSpPr txBox="1"/>
          <p:nvPr/>
        </p:nvSpPr>
        <p:spPr>
          <a:xfrm>
            <a:off x="1385400" y="1811269"/>
            <a:ext cx="637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家事分享</a:t>
            </a:r>
            <a:endParaRPr sz="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6345435" y="2563123"/>
            <a:ext cx="325976" cy="358215"/>
          </a:xfrm>
          <a:custGeom>
            <a:avLst/>
            <a:gdLst/>
            <a:ahLst/>
            <a:cxnLst/>
            <a:rect l="l" t="t" r="r" b="b"/>
            <a:pathLst>
              <a:path w="651951" h="645432" extrusionOk="0">
                <a:moveTo>
                  <a:pt x="0" y="0"/>
                </a:moveTo>
                <a:lnTo>
                  <a:pt x="651951" y="0"/>
                </a:lnTo>
                <a:lnTo>
                  <a:pt x="651951" y="645432"/>
                </a:lnTo>
                <a:lnTo>
                  <a:pt x="0" y="645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" name="Google Shape;169;p1"/>
          <p:cNvSpPr txBox="1"/>
          <p:nvPr/>
        </p:nvSpPr>
        <p:spPr>
          <a:xfrm>
            <a:off x="3227198" y="2731839"/>
            <a:ext cx="268960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2026.2.15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97064" y="696366"/>
            <a:ext cx="771691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zh-TW" alt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歡迎首次來參加聚會的家人和新朋友，請填寫來賓留名卡交給牧師或司事，以便教會聯絡或探訪。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51554" y="528800"/>
            <a:ext cx="797809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zh-TW" altLang="en-US" sz="4000" dirty="0">
                <a:solidFill>
                  <a:schemeClr val="dk1"/>
                </a:solidFill>
              </a:rPr>
              <a:t>教會辦公室：於</a:t>
            </a:r>
            <a:r>
              <a:rPr lang="en-US" altLang="zh-TW" sz="4000" dirty="0">
                <a:solidFill>
                  <a:schemeClr val="dk1"/>
                </a:solidFill>
              </a:rPr>
              <a:t>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16</a:t>
            </a:r>
            <a:r>
              <a:rPr lang="zh-TW" altLang="en-US" sz="4000" dirty="0">
                <a:solidFill>
                  <a:schemeClr val="dk1"/>
                </a:solidFill>
              </a:rPr>
              <a:t>日 </a:t>
            </a:r>
            <a:r>
              <a:rPr lang="en-US" altLang="zh-TW" sz="4000" dirty="0">
                <a:solidFill>
                  <a:schemeClr val="dk1"/>
                </a:solidFill>
              </a:rPr>
              <a:t>(</a:t>
            </a:r>
            <a:r>
              <a:rPr lang="zh-TW" altLang="en-US" sz="4000" dirty="0">
                <a:solidFill>
                  <a:schemeClr val="dk1"/>
                </a:solidFill>
              </a:rPr>
              <a:t>家庭日</a:t>
            </a:r>
            <a:r>
              <a:rPr lang="en-US" altLang="zh-TW" sz="4000" dirty="0">
                <a:solidFill>
                  <a:schemeClr val="dk1"/>
                </a:solidFill>
              </a:rPr>
              <a:t>) </a:t>
            </a:r>
            <a:r>
              <a:rPr lang="zh-TW" altLang="en-US" sz="4000" dirty="0">
                <a:solidFill>
                  <a:schemeClr val="dk1"/>
                </a:solidFill>
              </a:rPr>
              <a:t>公眾假期暫停辦公。</a:t>
            </a:r>
            <a:endParaRPr sz="4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9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651554" y="528800"/>
            <a:ext cx="7978096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US" alt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4000" dirty="0">
                <a:solidFill>
                  <a:schemeClr val="dk1"/>
                </a:solidFill>
              </a:rPr>
              <a:t>3.	 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21</a:t>
            </a:r>
            <a:r>
              <a:rPr lang="zh-TW" altLang="en-US" sz="4000" dirty="0">
                <a:solidFill>
                  <a:schemeClr val="dk1"/>
                </a:solidFill>
              </a:rPr>
              <a:t>日祈禱會：為主日學祈禱，鼓勵弟兄姊妹在每星期六早上</a:t>
            </a:r>
            <a:r>
              <a:rPr lang="en-US" altLang="zh-TW" sz="4000" dirty="0">
                <a:solidFill>
                  <a:schemeClr val="dk1"/>
                </a:solidFill>
              </a:rPr>
              <a:t>8:30</a:t>
            </a:r>
            <a:r>
              <a:rPr lang="zh-TW" altLang="en-US" sz="4000" dirty="0">
                <a:solidFill>
                  <a:schemeClr val="dk1"/>
                </a:solidFill>
              </a:rPr>
              <a:t>至</a:t>
            </a:r>
            <a:r>
              <a:rPr lang="en-US" altLang="zh-TW" sz="4000" dirty="0">
                <a:solidFill>
                  <a:schemeClr val="dk1"/>
                </a:solidFill>
              </a:rPr>
              <a:t>9:30</a:t>
            </a:r>
            <a:r>
              <a:rPr lang="zh-TW" altLang="en-US" sz="4000" dirty="0">
                <a:solidFill>
                  <a:schemeClr val="dk1"/>
                </a:solidFill>
              </a:rPr>
              <a:t>參加</a:t>
            </a:r>
            <a:r>
              <a:rPr lang="en-US" altLang="zh-TW" sz="4000" dirty="0">
                <a:solidFill>
                  <a:schemeClr val="dk1"/>
                </a:solidFill>
              </a:rPr>
              <a:t>Zoom</a:t>
            </a:r>
            <a:r>
              <a:rPr lang="zh-TW" altLang="en-US" sz="4000" dirty="0">
                <a:solidFill>
                  <a:schemeClr val="dk1"/>
                </a:solidFill>
              </a:rPr>
              <a:t>網上祈禱會，一同為教會及世界需要禱告。</a:t>
            </a:r>
          </a:p>
          <a:p>
            <a:pPr marR="0" lvl="0" rtl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endParaRPr sz="4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1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5709285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3" b="-92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5" name="Google Shape;175;p2"/>
          <p:cNvGrpSpPr/>
          <p:nvPr/>
        </p:nvGrpSpPr>
        <p:grpSpPr>
          <a:xfrm>
            <a:off x="514350" y="430856"/>
            <a:ext cx="8115567" cy="4712699"/>
            <a:chOff x="0" y="-66675"/>
            <a:chExt cx="4274726" cy="2234142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677E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50" tIns="26350" rIns="26350" bIns="263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 rot="-8356768">
            <a:off x="8395916" y="-263243"/>
            <a:ext cx="806921" cy="1207872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Google Shape;180;p2"/>
          <p:cNvSpPr/>
          <p:nvPr/>
        </p:nvSpPr>
        <p:spPr>
          <a:xfrm rot="2035285" flipH="1">
            <a:off x="-322512" y="3222431"/>
            <a:ext cx="712312" cy="1869811"/>
          </a:xfrm>
          <a:custGeom>
            <a:avLst/>
            <a:gdLst/>
            <a:ahLst/>
            <a:cxnLst/>
            <a:rect l="l" t="t" r="r" b="b"/>
            <a:pathLst>
              <a:path w="1382641" h="3453005" extrusionOk="0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1" name="Google Shape;181;p2"/>
          <p:cNvSpPr/>
          <p:nvPr/>
        </p:nvSpPr>
        <p:spPr>
          <a:xfrm rot="2242000" flipH="1">
            <a:off x="7985223" y="855291"/>
            <a:ext cx="176837" cy="432328"/>
          </a:xfrm>
          <a:custGeom>
            <a:avLst/>
            <a:gdLst/>
            <a:ahLst/>
            <a:cxnLst/>
            <a:rect l="l" t="t" r="r" b="b"/>
            <a:pathLst>
              <a:path w="340714" h="804044" extrusionOk="0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2"/>
          <p:cNvSpPr/>
          <p:nvPr/>
        </p:nvSpPr>
        <p:spPr>
          <a:xfrm rot="-1998239">
            <a:off x="7468593" y="4206339"/>
            <a:ext cx="360047" cy="653354"/>
          </a:xfrm>
          <a:custGeom>
            <a:avLst/>
            <a:gdLst/>
            <a:ahLst/>
            <a:cxnLst/>
            <a:rect l="l" t="t" r="r" b="b"/>
            <a:pathLst>
              <a:path w="699806" h="1206957" extrusionOk="0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2"/>
          <p:cNvSpPr/>
          <p:nvPr/>
        </p:nvSpPr>
        <p:spPr>
          <a:xfrm>
            <a:off x="7680040" y="3978410"/>
            <a:ext cx="359296" cy="990853"/>
          </a:xfrm>
          <a:custGeom>
            <a:avLst/>
            <a:gdLst/>
            <a:ahLst/>
            <a:cxnLst/>
            <a:rect l="l" t="t" r="r" b="b"/>
            <a:pathLst>
              <a:path w="718592" h="1785321" extrusionOk="0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2"/>
          <p:cNvSpPr/>
          <p:nvPr/>
        </p:nvSpPr>
        <p:spPr>
          <a:xfrm>
            <a:off x="7392854" y="4519646"/>
            <a:ext cx="466834" cy="512801"/>
          </a:xfrm>
          <a:custGeom>
            <a:avLst/>
            <a:gdLst/>
            <a:ahLst/>
            <a:cxnLst/>
            <a:rect l="l" t="t" r="r" b="b"/>
            <a:pathLst>
              <a:path w="933667" h="923966" extrusionOk="0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2"/>
          <p:cNvSpPr/>
          <p:nvPr/>
        </p:nvSpPr>
        <p:spPr>
          <a:xfrm rot="361440">
            <a:off x="-242654" y="3994134"/>
            <a:ext cx="1218059" cy="1788360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2"/>
          <p:cNvSpPr/>
          <p:nvPr/>
        </p:nvSpPr>
        <p:spPr>
          <a:xfrm rot="2228801">
            <a:off x="-264219" y="4910742"/>
            <a:ext cx="1260044" cy="1736691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2"/>
          <p:cNvSpPr/>
          <p:nvPr/>
        </p:nvSpPr>
        <p:spPr>
          <a:xfrm rot="1320677">
            <a:off x="-56541" y="4970396"/>
            <a:ext cx="573416" cy="1073066"/>
          </a:xfrm>
          <a:custGeom>
            <a:avLst/>
            <a:gdLst/>
            <a:ahLst/>
            <a:cxnLst/>
            <a:rect l="l" t="t" r="r" b="b"/>
            <a:pathLst>
              <a:path w="1131106" h="1950183" extrusionOk="0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2"/>
          <p:cNvSpPr txBox="1"/>
          <p:nvPr/>
        </p:nvSpPr>
        <p:spPr>
          <a:xfrm>
            <a:off x="719254" y="682553"/>
            <a:ext cx="7716912" cy="407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altLang="zh-TW" sz="4000" dirty="0">
                <a:solidFill>
                  <a:schemeClr val="dk1"/>
                </a:solidFill>
              </a:rPr>
              <a:t> 4.	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22</a:t>
            </a:r>
            <a:r>
              <a:rPr lang="zh-TW" altLang="en-US" sz="4000" dirty="0">
                <a:solidFill>
                  <a:schemeClr val="dk1"/>
                </a:solidFill>
              </a:rPr>
              <a:t>日</a:t>
            </a:r>
            <a:r>
              <a:rPr lang="en-US" altLang="zh-TW" sz="4000" dirty="0">
                <a:solidFill>
                  <a:schemeClr val="dk1"/>
                </a:solidFill>
              </a:rPr>
              <a:t>(</a:t>
            </a:r>
            <a:r>
              <a:rPr lang="zh-TW" altLang="en-US" sz="4000" dirty="0">
                <a:solidFill>
                  <a:schemeClr val="dk1"/>
                </a:solidFill>
              </a:rPr>
              <a:t>下主日</a:t>
            </a:r>
            <a:r>
              <a:rPr lang="en-US" altLang="zh-TW" sz="4000" dirty="0">
                <a:solidFill>
                  <a:schemeClr val="dk1"/>
                </a:solidFill>
              </a:rPr>
              <a:t>)</a:t>
            </a:r>
            <a:r>
              <a:rPr lang="zh-TW" altLang="en-US" sz="4000" dirty="0">
                <a:solidFill>
                  <a:schemeClr val="dk1"/>
                </a:solidFill>
              </a:rPr>
              <a:t>宣教年會粵語聯合崇拜安排：早堂照常於早上</a:t>
            </a:r>
            <a:r>
              <a:rPr lang="en-US" altLang="zh-TW" sz="4000" dirty="0">
                <a:solidFill>
                  <a:schemeClr val="dk1"/>
                </a:solidFill>
              </a:rPr>
              <a:t>8</a:t>
            </a:r>
            <a:r>
              <a:rPr lang="zh-TW" altLang="en-US" sz="4000" dirty="0">
                <a:solidFill>
                  <a:schemeClr val="dk1"/>
                </a:solidFill>
              </a:rPr>
              <a:t>時在</a:t>
            </a:r>
            <a:r>
              <a:rPr lang="en-US" altLang="zh-TW" sz="4000" dirty="0">
                <a:solidFill>
                  <a:schemeClr val="dk1"/>
                </a:solidFill>
              </a:rPr>
              <a:t>MPR</a:t>
            </a:r>
            <a:r>
              <a:rPr lang="zh-TW" altLang="en-US" sz="4000" dirty="0">
                <a:solidFill>
                  <a:schemeClr val="dk1"/>
                </a:solidFill>
              </a:rPr>
              <a:t>舉行；午堂及</a:t>
            </a:r>
            <a:r>
              <a:rPr lang="en-US" altLang="zh-TW" sz="4000" dirty="0" err="1">
                <a:solidFill>
                  <a:schemeClr val="dk1"/>
                </a:solidFill>
              </a:rPr>
              <a:t>Re:Fresh</a:t>
            </a:r>
            <a:r>
              <a:rPr lang="zh-TW" altLang="en-US" sz="4000" dirty="0">
                <a:solidFill>
                  <a:schemeClr val="dk1"/>
                </a:solidFill>
              </a:rPr>
              <a:t>的聯合崇拜則會於早上</a:t>
            </a:r>
            <a:r>
              <a:rPr lang="en-US" altLang="zh-TW" sz="4000" dirty="0">
                <a:solidFill>
                  <a:schemeClr val="dk1"/>
                </a:solidFill>
              </a:rPr>
              <a:t>11</a:t>
            </a:r>
            <a:r>
              <a:rPr lang="zh-TW" altLang="en-US" sz="4000" dirty="0">
                <a:solidFill>
                  <a:schemeClr val="dk1"/>
                </a:solidFill>
              </a:rPr>
              <a:t>時</a:t>
            </a:r>
            <a:r>
              <a:rPr lang="en-US" altLang="zh-TW" sz="4000" dirty="0">
                <a:solidFill>
                  <a:schemeClr val="dk1"/>
                </a:solidFill>
              </a:rPr>
              <a:t>15</a:t>
            </a:r>
            <a:r>
              <a:rPr lang="zh-TW" altLang="en-US" sz="4000" dirty="0">
                <a:solidFill>
                  <a:schemeClr val="dk1"/>
                </a:solidFill>
              </a:rPr>
              <a:t>分在主樓大堂舉行及附堂禮堂直播。另</a:t>
            </a:r>
            <a:r>
              <a:rPr lang="en-US" altLang="zh-TW" sz="4000" dirty="0">
                <a:solidFill>
                  <a:schemeClr val="dk1"/>
                </a:solidFill>
              </a:rPr>
              <a:t>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27</a:t>
            </a:r>
            <a:r>
              <a:rPr lang="zh-TW" altLang="en-US" sz="4000" dirty="0">
                <a:solidFill>
                  <a:schemeClr val="dk1"/>
                </a:solidFill>
              </a:rPr>
              <a:t>日</a:t>
            </a:r>
            <a:r>
              <a:rPr lang="en-US" altLang="zh-TW" sz="4000" dirty="0">
                <a:solidFill>
                  <a:schemeClr val="dk1"/>
                </a:solidFill>
              </a:rPr>
              <a:t>(</a:t>
            </a:r>
            <a:r>
              <a:rPr lang="zh-TW" altLang="en-US" sz="4000" dirty="0">
                <a:solidFill>
                  <a:schemeClr val="dk1"/>
                </a:solidFill>
              </a:rPr>
              <a:t>五</a:t>
            </a:r>
            <a:r>
              <a:rPr lang="en-US" altLang="zh-TW" sz="4000" dirty="0">
                <a:solidFill>
                  <a:schemeClr val="dk1"/>
                </a:solidFill>
              </a:rPr>
              <a:t>)</a:t>
            </a:r>
            <a:r>
              <a:rPr lang="zh-TW" altLang="en-US" sz="4000" dirty="0">
                <a:solidFill>
                  <a:schemeClr val="dk1"/>
                </a:solidFill>
              </a:rPr>
              <a:t>及</a:t>
            </a:r>
            <a:r>
              <a:rPr lang="en-US" altLang="zh-TW" sz="4000" dirty="0">
                <a:solidFill>
                  <a:schemeClr val="dk1"/>
                </a:solidFill>
              </a:rPr>
              <a:t>2</a:t>
            </a:r>
            <a:r>
              <a:rPr lang="zh-TW" altLang="en-US" sz="4000" dirty="0">
                <a:solidFill>
                  <a:schemeClr val="dk1"/>
                </a:solidFill>
              </a:rPr>
              <a:t>月</a:t>
            </a:r>
            <a:r>
              <a:rPr lang="en-US" altLang="zh-TW" sz="4000" dirty="0">
                <a:solidFill>
                  <a:schemeClr val="dk1"/>
                </a:solidFill>
              </a:rPr>
              <a:t>28</a:t>
            </a:r>
            <a:r>
              <a:rPr lang="zh-TW" altLang="en-US" sz="4000" dirty="0">
                <a:solidFill>
                  <a:schemeClr val="dk1"/>
                </a:solidFill>
              </a:rPr>
              <a:t>日</a:t>
            </a:r>
            <a:r>
              <a:rPr lang="en-US" altLang="zh-TW" sz="4000" dirty="0">
                <a:solidFill>
                  <a:schemeClr val="dk1"/>
                </a:solidFill>
              </a:rPr>
              <a:t>(</a:t>
            </a:r>
            <a:r>
              <a:rPr lang="zh-TW" altLang="en-US" sz="4000" dirty="0">
                <a:solidFill>
                  <a:schemeClr val="dk1"/>
                </a:solidFill>
              </a:rPr>
              <a:t>六</a:t>
            </a:r>
            <a:r>
              <a:rPr lang="en-US" altLang="zh-TW" sz="4000" dirty="0">
                <a:solidFill>
                  <a:schemeClr val="dk1"/>
                </a:solidFill>
              </a:rPr>
              <a:t>)</a:t>
            </a:r>
            <a:endParaRPr lang="zh-TW" altLang="en-US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0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1256</Words>
  <Application>Microsoft Office PowerPoint</Application>
  <PresentationFormat>On-screen Show (16:10)</PresentationFormat>
  <Paragraphs>37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 BAC</dc:creator>
  <cp:lastModifiedBy>Rex Lee</cp:lastModifiedBy>
  <cp:revision>146</cp:revision>
  <dcterms:created xsi:type="dcterms:W3CDTF">2006-08-16T00:00:00Z</dcterms:created>
  <dcterms:modified xsi:type="dcterms:W3CDTF">2026-02-15T06:38:09Z</dcterms:modified>
</cp:coreProperties>
</file>